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6" r:id="rId3"/>
    <p:sldId id="266" r:id="rId4"/>
    <p:sldId id="471" r:id="rId5"/>
    <p:sldId id="447" r:id="rId6"/>
    <p:sldId id="444" r:id="rId7"/>
    <p:sldId id="445" r:id="rId8"/>
    <p:sldId id="268" r:id="rId9"/>
    <p:sldId id="269" r:id="rId10"/>
    <p:sldId id="460" r:id="rId11"/>
    <p:sldId id="473" r:id="rId12"/>
    <p:sldId id="474" r:id="rId13"/>
    <p:sldId id="475" r:id="rId14"/>
    <p:sldId id="476" r:id="rId15"/>
    <p:sldId id="477" r:id="rId16"/>
    <p:sldId id="258" r:id="rId17"/>
    <p:sldId id="478" r:id="rId18"/>
    <p:sldId id="270" r:id="rId19"/>
    <p:sldId id="469" r:id="rId20"/>
    <p:sldId id="446" r:id="rId21"/>
    <p:sldId id="273" r:id="rId22"/>
    <p:sldId id="272" r:id="rId23"/>
    <p:sldId id="448" r:id="rId24"/>
    <p:sldId id="472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7"/>
    <p:restoredTop sz="71763"/>
  </p:normalViewPr>
  <p:slideViewPr>
    <p:cSldViewPr snapToGrid="0" snapToObjects="1">
      <p:cViewPr varScale="1">
        <p:scale>
          <a:sx n="125" d="100"/>
          <a:sy n="125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29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expect that R would recognize dates and times as distinctive data types but it appears here that R is storing these data as characters</a:t>
            </a:r>
          </a:p>
          <a:p>
            <a:r>
              <a:rPr lang="en-US" dirty="0"/>
              <a:t>Let’s drill down in a little more detail by viewing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7/30/19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ubridate.tidyverse.org/index.html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B4818-50C4-458F-B9E4-6AB7C7D1E50E}"/>
              </a:ext>
            </a:extLst>
          </p:cNvPr>
          <p:cNvGrpSpPr/>
          <p:nvPr/>
        </p:nvGrpSpPr>
        <p:grpSpPr>
          <a:xfrm>
            <a:off x="2908126" y="3137991"/>
            <a:ext cx="5523978" cy="2185571"/>
            <a:chOff x="2908126" y="3137991"/>
            <a:chExt cx="5523978" cy="21855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4F69B-837F-45B2-8BB8-B2C2326C6C89}"/>
                </a:ext>
              </a:extLst>
            </p:cNvPr>
            <p:cNvSpPr/>
            <p:nvPr/>
          </p:nvSpPr>
          <p:spPr>
            <a:xfrm>
              <a:off x="3093929" y="4809995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7183E0-B14A-4937-B347-6FB8B3766FA6}"/>
                </a:ext>
              </a:extLst>
            </p:cNvPr>
            <p:cNvSpPr/>
            <p:nvPr/>
          </p:nvSpPr>
          <p:spPr>
            <a:xfrm>
              <a:off x="2908126" y="3137991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20B54-F13C-41D8-9D60-0D9CF26E0DFC}"/>
                </a:ext>
              </a:extLst>
            </p:cNvPr>
            <p:cNvSpPr/>
            <p:nvPr/>
          </p:nvSpPr>
          <p:spPr>
            <a:xfrm>
              <a:off x="6515622" y="3172216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09EC00-0A27-4001-BD16-6F24E8E1FB07}"/>
              </a:ext>
            </a:extLst>
          </p:cNvPr>
          <p:cNvSpPr txBox="1">
            <a:spLocks/>
          </p:cNvSpPr>
          <p:nvPr/>
        </p:nvSpPr>
        <p:spPr>
          <a:xfrm>
            <a:off x="8432104" y="3614197"/>
            <a:ext cx="3785157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668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time variables characters?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82C53-A1AA-4FAE-8A33-D09BA5E62D89}"/>
              </a:ext>
            </a:extLst>
          </p:cNvPr>
          <p:cNvSpPr/>
          <p:nvPr/>
        </p:nvSpPr>
        <p:spPr>
          <a:xfrm>
            <a:off x="1024128" y="5110619"/>
            <a:ext cx="6002973" cy="10146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8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42A9EC-FD91-4196-9CC3-3FA62B87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0" y="1052186"/>
            <a:ext cx="10927141" cy="48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39A-E448-48CC-A638-681BC10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types/formats can be specified on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6AD4E-1601-4B45-9D80-4CBD96041EC7}"/>
              </a:ext>
            </a:extLst>
          </p:cNvPr>
          <p:cNvSpPr/>
          <p:nvPr/>
        </p:nvSpPr>
        <p:spPr>
          <a:xfrm>
            <a:off x="310242" y="2463019"/>
            <a:ext cx="118817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9D36A-33A4-4AC8-AEDE-695C0D1F36A5}"/>
              </a:ext>
            </a:extLst>
          </p:cNvPr>
          <p:cNvSpPr txBox="1"/>
          <p:nvPr/>
        </p:nvSpPr>
        <p:spPr>
          <a:xfrm>
            <a:off x="1351721" y="1966586"/>
            <a:ext cx="9713844" cy="248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6493E582-324F-4FB9-82D6-44932982C39D}"/>
              </a:ext>
            </a:extLst>
          </p:cNvPr>
          <p:cNvSpPr/>
          <p:nvPr/>
        </p:nvSpPr>
        <p:spPr>
          <a:xfrm>
            <a:off x="8290426" y="4709788"/>
            <a:ext cx="1855304" cy="14114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Datetime format</a:t>
            </a:r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10C3664B-8FD8-4BA3-8857-7301AC87DDAE}"/>
              </a:ext>
            </a:extLst>
          </p:cNvPr>
          <p:cNvSpPr/>
          <p:nvPr/>
        </p:nvSpPr>
        <p:spPr>
          <a:xfrm>
            <a:off x="9086689" y="3807912"/>
            <a:ext cx="381098" cy="90187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C92C7-58EB-4B50-B846-07F2CA049C7E}"/>
              </a:ext>
            </a:extLst>
          </p:cNvPr>
          <p:cNvSpPr/>
          <p:nvPr/>
        </p:nvSpPr>
        <p:spPr>
          <a:xfrm>
            <a:off x="1932046" y="412617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types argument to force data type</a:t>
            </a:r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EFF1867A-5637-430B-AF0B-9D1B1AD4FE9B}"/>
              </a:ext>
            </a:extLst>
          </p:cNvPr>
          <p:cNvSpPr/>
          <p:nvPr/>
        </p:nvSpPr>
        <p:spPr>
          <a:xfrm>
            <a:off x="3390621" y="3258779"/>
            <a:ext cx="381095" cy="1151576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1D7D6-4879-48E1-9FBF-C89CA323731F}"/>
              </a:ext>
            </a:extLst>
          </p:cNvPr>
          <p:cNvSpPr txBox="1"/>
          <p:nvPr/>
        </p:nvSpPr>
        <p:spPr>
          <a:xfrm>
            <a:off x="310242" y="2500597"/>
            <a:ext cx="12395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</a:rPr>
              <a:t>orders &lt;- </a:t>
            </a:r>
            <a:r>
              <a:rPr lang="en-US" sz="2400" dirty="0" err="1">
                <a:latin typeface="Monaco"/>
              </a:rPr>
              <a:t>read_csv</a:t>
            </a:r>
            <a:r>
              <a:rPr lang="en-US" sz="2400" dirty="0">
                <a:latin typeface="Monaco"/>
              </a:rPr>
              <a:t>("data/orders_data_set.csv", </a:t>
            </a:r>
          </a:p>
          <a:p>
            <a:r>
              <a:rPr lang="en-US" sz="2400" dirty="0">
                <a:latin typeface="Monaco"/>
              </a:rPr>
              <a:t>                   </a:t>
            </a:r>
            <a:r>
              <a:rPr lang="en-US" sz="2400" dirty="0" err="1">
                <a:latin typeface="Monaco"/>
              </a:rPr>
              <a:t>col_types</a:t>
            </a:r>
            <a:r>
              <a:rPr lang="en-US" sz="2400" dirty="0">
                <a:latin typeface="Monaco"/>
              </a:rPr>
              <a:t> = cols(</a:t>
            </a:r>
          </a:p>
          <a:p>
            <a:r>
              <a:rPr lang="en-US" sz="2400" dirty="0">
                <a:latin typeface="Monaco"/>
              </a:rPr>
              <a:t>                     </a:t>
            </a:r>
            <a:r>
              <a:rPr lang="en-US" sz="2400" dirty="0" err="1">
                <a:latin typeface="Monaco"/>
              </a:rPr>
              <a:t>order_time</a:t>
            </a:r>
            <a:r>
              <a:rPr lang="en-US" sz="2400" dirty="0">
                <a:latin typeface="Monaco"/>
              </a:rPr>
              <a:t> = </a:t>
            </a:r>
            <a:r>
              <a:rPr lang="en-US" sz="2400" dirty="0" err="1">
                <a:latin typeface="Monaco"/>
              </a:rPr>
              <a:t>col_datetime</a:t>
            </a:r>
            <a:r>
              <a:rPr lang="en-US" sz="2400" dirty="0">
                <a:latin typeface="Monaco"/>
              </a:rPr>
              <a:t>("%m/%d/%Y %H:%M")</a:t>
            </a:r>
          </a:p>
          <a:p>
            <a:r>
              <a:rPr lang="en-US" sz="2400" dirty="0">
                <a:latin typeface="Monaco"/>
              </a:rPr>
              <a:t>                     )</a:t>
            </a:r>
          </a:p>
          <a:p>
            <a:r>
              <a:rPr lang="en-US" sz="2400" dirty="0">
                <a:latin typeface="Monaco"/>
              </a:rPr>
              <a:t>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83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2179529"/>
            <a:ext cx="11173154" cy="467847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1. Import the </a:t>
            </a:r>
            <a:r>
              <a:rPr lang="en-US" dirty="0" err="1"/>
              <a:t>result_time</a:t>
            </a:r>
            <a:r>
              <a:rPr lang="en-US" dirty="0"/>
              <a:t> and </a:t>
            </a:r>
            <a:r>
              <a:rPr lang="en-US" dirty="0" err="1"/>
              <a:t>review_time</a:t>
            </a:r>
            <a:r>
              <a:rPr lang="en-US" dirty="0"/>
              <a:t> columns so they are also datetimes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2. Review the imported data with summary()</a:t>
            </a:r>
          </a:p>
        </p:txBody>
      </p:sp>
    </p:spTree>
    <p:extLst>
      <p:ext uri="{BB962C8B-B14F-4D97-AF65-F5344CB8AC3E}">
        <p14:creationId xmlns:p14="http://schemas.microsoft.com/office/powerpoint/2010/main" val="349534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EDD0-2A8F-6B42-83B7-E87A2061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 and times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4D7D3-FFCE-2A40-BFBA-E90D0F52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721" y="254580"/>
            <a:ext cx="10780558" cy="6603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69EE88-9377-FB4A-A2D9-71D14371D1E0}"/>
              </a:ext>
            </a:extLst>
          </p:cNvPr>
          <p:cNvSpPr/>
          <p:nvPr/>
        </p:nvSpPr>
        <p:spPr>
          <a:xfrm>
            <a:off x="7972066" y="627278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350B6-47FA-164D-8F79-7CCEE7ED6BCA}"/>
              </a:ext>
            </a:extLst>
          </p:cNvPr>
          <p:cNvSpPr/>
          <p:nvPr/>
        </p:nvSpPr>
        <p:spPr>
          <a:xfrm>
            <a:off x="3815745" y="6991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32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err="1">
                <a:latin typeface="Monaco" pitchFamily="2" charset="77"/>
              </a:rPr>
              <a:t>read_excel</a:t>
            </a:r>
            <a:r>
              <a:rPr lang="en-US" sz="2800" dirty="0">
                <a:latin typeface="Monaco" pitchFamily="2" charset="77"/>
              </a:rPr>
              <a:t>(“data/</a:t>
            </a:r>
            <a:r>
              <a:rPr lang="en-US" sz="2800" dirty="0" err="1">
                <a:latin typeface="Monaco" pitchFamily="2" charset="77"/>
              </a:rPr>
              <a:t>excel_file.xlsx</a:t>
            </a:r>
            <a:r>
              <a:rPr lang="en-US" sz="28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28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3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 err="1">
                <a:latin typeface="Monaco" pitchFamily="2" charset="77"/>
              </a:rPr>
              <a:t>write_csv</a:t>
            </a:r>
            <a:r>
              <a:rPr lang="en-US" dirty="0">
                <a:latin typeface="Monaco" pitchFamily="2" charset="77"/>
              </a:rPr>
              <a:t>(catalog, “output/</a:t>
            </a:r>
            <a:r>
              <a:rPr lang="en-US" dirty="0" err="1">
                <a:latin typeface="Monaco" pitchFamily="2" charset="77"/>
              </a:rPr>
              <a:t>test_catalog.csv</a:t>
            </a:r>
            <a:r>
              <a:rPr lang="en-US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F1640-847D-9C4A-BE33-69E379FD9840}"/>
              </a:ext>
            </a:extLst>
          </p:cNvPr>
          <p:cNvSpPr txBox="1"/>
          <p:nvPr/>
        </p:nvSpPr>
        <p:spPr>
          <a:xfrm>
            <a:off x="1117600" y="5552292"/>
            <a:ext cx="90600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Part of janitor package: must run library(janitor) to make </a:t>
            </a:r>
            <a:r>
              <a:rPr lang="en-US" sz="3200" dirty="0" err="1"/>
              <a:t>tabyl</a:t>
            </a:r>
            <a:r>
              <a:rPr lang="en-US" sz="3200" dirty="0"/>
              <a:t> function is available</a:t>
            </a:r>
          </a:p>
        </p:txBody>
      </p:sp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department, </a:t>
            </a:r>
            <a:r>
              <a:rPr lang="en-US" sz="4400" dirty="0" err="1">
                <a:latin typeface="Monaco" pitchFamily="2" charset="77"/>
              </a:rPr>
              <a:t>order_status_c_descr</a:t>
            </a:r>
            <a:r>
              <a:rPr lang="en-US" sz="4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Monaco" pitchFamily="2" charset="77"/>
              </a:rPr>
              <a:t>kable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tabyl</a:t>
            </a:r>
            <a:r>
              <a:rPr lang="en-US" dirty="0">
                <a:latin typeface="Monaco" pitchFamily="2" charset="77"/>
              </a:rPr>
              <a:t>(orders, department, </a:t>
            </a:r>
            <a:r>
              <a:rPr lang="en-US" dirty="0" err="1">
                <a:latin typeface="Monaco" pitchFamily="2" charset="77"/>
              </a:rPr>
              <a:t>pref_list_type</a:t>
            </a:r>
            <a:r>
              <a:rPr lang="en-US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838200" y="2707274"/>
            <a:ext cx="10297885" cy="147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read_csv</a:t>
            </a:r>
            <a:r>
              <a:rPr lang="en-US" sz="4000" dirty="0">
                <a:latin typeface="Monaco" pitchFamily="2" charset="77"/>
              </a:rPr>
              <a:t>(“data/</a:t>
            </a:r>
            <a:r>
              <a:rPr lang="en-US" sz="4000" dirty="0" err="1">
                <a:latin typeface="Monaco" pitchFamily="2" charset="77"/>
              </a:rPr>
              <a:t>test_catalog.csv</a:t>
            </a:r>
            <a:r>
              <a:rPr lang="en-US" sz="40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9016</TotalTime>
  <Words>1665</Words>
  <Application>Microsoft Macintosh PowerPoint</Application>
  <PresentationFormat>Widescreen</PresentationFormat>
  <Paragraphs>249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Your Turn #1</vt:lpstr>
      <vt:lpstr>Orders Data Set</vt:lpstr>
      <vt:lpstr>Importing Files </vt:lpstr>
      <vt:lpstr>Working with your file system</vt:lpstr>
      <vt:lpstr>Where am I? Your working directory</vt:lpstr>
      <vt:lpstr>Reading comma separated or tab delimited files</vt:lpstr>
      <vt:lpstr>Your Turn #2</vt:lpstr>
      <vt:lpstr>What is NA?</vt:lpstr>
      <vt:lpstr>Why are the time variables characters?</vt:lpstr>
      <vt:lpstr>PowerPoint Presentation</vt:lpstr>
      <vt:lpstr>Data types/formats can be specified on input</vt:lpstr>
      <vt:lpstr>Your Turn #3</vt:lpstr>
      <vt:lpstr>What Else?</vt:lpstr>
      <vt:lpstr>Working with dates and times</vt:lpstr>
      <vt:lpstr>Reading Excel files</vt:lpstr>
      <vt:lpstr>Writing files</vt:lpstr>
      <vt:lpstr>Tabulating Data </vt:lpstr>
      <vt:lpstr>Create a one variable table</vt:lpstr>
      <vt:lpstr>Two variable tables can help answer simple questions quickly</vt:lpstr>
      <vt:lpstr>Prettifying Table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323</cp:revision>
  <cp:lastPrinted>2019-02-19T22:36:37Z</cp:lastPrinted>
  <dcterms:created xsi:type="dcterms:W3CDTF">2018-02-01T22:00:01Z</dcterms:created>
  <dcterms:modified xsi:type="dcterms:W3CDTF">2019-07-30T16:26:19Z</dcterms:modified>
</cp:coreProperties>
</file>